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669088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2838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C8D5-59F4-44F7-BF95-E49C368A09A9}" type="datetimeFigureOut">
              <a:rPr lang="ko-KR" altLang="en-US" smtClean="0"/>
              <a:t>2022-02-18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E0A1-AFD3-4C15-89EF-E2417E7F1729}" type="slidenum">
              <a:rPr lang="ko-KR" altLang="en-US" smtClean="0"/>
              <a:t>‹#›</a:t>
            </a:fld>
            <a:endParaRPr lang="ko-KR" altLang="en-US" dirty="0"/>
          </a:p>
        </p:txBody>
      </p:sp>
      <p:grpSp>
        <p:nvGrpSpPr>
          <p:cNvPr id="7" name="그룹 6"/>
          <p:cNvGrpSpPr/>
          <p:nvPr userDrawn="1"/>
        </p:nvGrpSpPr>
        <p:grpSpPr>
          <a:xfrm>
            <a:off x="0" y="-9525"/>
            <a:ext cx="6858000" cy="9153525"/>
            <a:chOff x="-144384" y="-9525"/>
            <a:chExt cx="9144000" cy="6867525"/>
          </a:xfrm>
        </p:grpSpPr>
        <p:pic>
          <p:nvPicPr>
            <p:cNvPr id="8" name="그림 7" descr="014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44384" y="1679575"/>
              <a:ext cx="4572000" cy="420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그림 8" descr="1-4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44384" y="0"/>
              <a:ext cx="9144000" cy="4627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그림 9" descr="1-2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05716" y="1643063"/>
              <a:ext cx="1993900" cy="2120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그림 10" descr="1-15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44384" y="0"/>
              <a:ext cx="6089650" cy="3292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그림 11" descr="1-16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44384" y="3500438"/>
              <a:ext cx="9144000" cy="3357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그림 12" descr="009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3007"/>
            <a:stretch>
              <a:fillRect/>
            </a:stretch>
          </p:blipFill>
          <p:spPr bwMode="auto">
            <a:xfrm>
              <a:off x="6070679" y="-9525"/>
              <a:ext cx="2919412" cy="1938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91525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C8D5-59F4-44F7-BF95-E49C368A09A9}" type="datetimeFigureOut">
              <a:rPr lang="ko-KR" altLang="en-US" smtClean="0"/>
              <a:t>2022-02-18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E0A1-AFD3-4C15-89EF-E2417E7F1729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22111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C8D5-59F4-44F7-BF95-E49C368A09A9}" type="datetimeFigureOut">
              <a:rPr lang="ko-KR" altLang="en-US" smtClean="0"/>
              <a:t>2022-02-18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E0A1-AFD3-4C15-89EF-E2417E7F1729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546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C8D5-59F4-44F7-BF95-E49C368A09A9}" type="datetimeFigureOut">
              <a:rPr lang="ko-KR" altLang="en-US" smtClean="0"/>
              <a:t>2022-02-18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E0A1-AFD3-4C15-89EF-E2417E7F1729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9728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C8D5-59F4-44F7-BF95-E49C368A09A9}" type="datetimeFigureOut">
              <a:rPr lang="ko-KR" altLang="en-US" smtClean="0"/>
              <a:t>2022-02-18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E0A1-AFD3-4C15-89EF-E2417E7F1729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16597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C8D5-59F4-44F7-BF95-E49C368A09A9}" type="datetimeFigureOut">
              <a:rPr lang="ko-KR" altLang="en-US" smtClean="0"/>
              <a:t>2022-02-18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E0A1-AFD3-4C15-89EF-E2417E7F1729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12083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C8D5-59F4-44F7-BF95-E49C368A09A9}" type="datetimeFigureOut">
              <a:rPr lang="ko-KR" altLang="en-US" smtClean="0"/>
              <a:t>2022-02-18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E0A1-AFD3-4C15-89EF-E2417E7F1729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17157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C8D5-59F4-44F7-BF95-E49C368A09A9}" type="datetimeFigureOut">
              <a:rPr lang="ko-KR" altLang="en-US" smtClean="0"/>
              <a:t>2022-02-18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E0A1-AFD3-4C15-89EF-E2417E7F1729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27457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C8D5-59F4-44F7-BF95-E49C368A09A9}" type="datetimeFigureOut">
              <a:rPr lang="ko-KR" altLang="en-US" smtClean="0"/>
              <a:t>2022-02-18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E0A1-AFD3-4C15-89EF-E2417E7F1729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10507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C8D5-59F4-44F7-BF95-E49C368A09A9}" type="datetimeFigureOut">
              <a:rPr lang="ko-KR" altLang="en-US" smtClean="0"/>
              <a:t>2022-02-18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E0A1-AFD3-4C15-89EF-E2417E7F1729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72436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C8D5-59F4-44F7-BF95-E49C368A09A9}" type="datetimeFigureOut">
              <a:rPr lang="ko-KR" altLang="en-US" smtClean="0"/>
              <a:t>2022-02-18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E0A1-AFD3-4C15-89EF-E2417E7F1729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935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5C8D5-59F4-44F7-BF95-E49C368A09A9}" type="datetimeFigureOut">
              <a:rPr lang="ko-KR" altLang="en-US" smtClean="0"/>
              <a:t>2022-02-18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AE0A1-AFD3-4C15-89EF-E2417E7F1729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5169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188640" y="318419"/>
            <a:ext cx="6480720" cy="8718077"/>
            <a:chOff x="188640" y="318419"/>
            <a:chExt cx="6480720" cy="8718077"/>
          </a:xfrm>
        </p:grpSpPr>
        <p:pic>
          <p:nvPicPr>
            <p:cNvPr id="1026" name="Picture 2" descr="C:\Users\KOTERI\Desktop\문서양식\CI\감동 365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1880" y="318419"/>
              <a:ext cx="661216" cy="3651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 descr="C:\Users\KOTERI\Desktop\문서양식\CI\한국섬유소재연구원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7042" y="358842"/>
              <a:ext cx="2262318" cy="324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6" name="그룹 15"/>
            <p:cNvGrpSpPr/>
            <p:nvPr/>
          </p:nvGrpSpPr>
          <p:grpSpPr>
            <a:xfrm>
              <a:off x="188640" y="899592"/>
              <a:ext cx="6480720" cy="2016224"/>
              <a:chOff x="188640" y="1043608"/>
              <a:chExt cx="6480720" cy="2016224"/>
            </a:xfrm>
          </p:grpSpPr>
          <p:sp>
            <p:nvSpPr>
              <p:cNvPr id="12" name="모서리가 둥근 직사각형 11"/>
              <p:cNvSpPr/>
              <p:nvPr/>
            </p:nvSpPr>
            <p:spPr>
              <a:xfrm>
                <a:off x="188640" y="1043608"/>
                <a:ext cx="6480720" cy="187220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>
                <a:glow rad="101600">
                  <a:schemeClr val="bg1">
                    <a:lumMod val="75000"/>
                    <a:alpha val="40000"/>
                  </a:schemeClr>
                </a:glo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just">
                  <a:lnSpc>
                    <a:spcPts val="6000"/>
                  </a:lnSpc>
                </a:pPr>
                <a:endParaRPr lang="en-US" altLang="ko-KR" sz="3600" b="1" dirty="0">
                  <a:ln w="50800"/>
                  <a:solidFill>
                    <a:srgbClr val="002060"/>
                  </a:solidFill>
                  <a:latin typeface="HY강B" panose="02030600000101010101" pitchFamily="18" charset="-127"/>
                  <a:ea typeface="HY강B" panose="02030600000101010101" pitchFamily="18" charset="-127"/>
                </a:endParaRPr>
              </a:p>
            </p:txBody>
          </p:sp>
          <p:sp>
            <p:nvSpPr>
              <p:cNvPr id="14" name="직사각형 13"/>
              <p:cNvSpPr/>
              <p:nvPr/>
            </p:nvSpPr>
            <p:spPr>
              <a:xfrm>
                <a:off x="620688" y="1043608"/>
                <a:ext cx="5688632" cy="201622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extrusionH="57150">
                  <a:bevelT h="25400" prst="softRound"/>
                </a:sp3d>
              </a:bodyPr>
              <a:lstStyle/>
              <a:p>
                <a:pPr algn="just"/>
                <a:r>
                  <a:rPr lang="en-US" altLang="ko-KR" sz="3600" b="1" dirty="0">
                    <a:ln w="50800"/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울릉도M" panose="02030600000101010101" pitchFamily="18" charset="-127"/>
                    <a:ea typeface="HY울릉도M" panose="02030600000101010101" pitchFamily="18" charset="-127"/>
                  </a:rPr>
                  <a:t>2022</a:t>
                </a:r>
                <a:r>
                  <a:rPr lang="ko-KR" altLang="en-US" sz="3600" b="1" dirty="0">
                    <a:ln w="50800"/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울릉도M" panose="02030600000101010101" pitchFamily="18" charset="-127"/>
                    <a:ea typeface="HY울릉도M" panose="02030600000101010101" pitchFamily="18" charset="-127"/>
                  </a:rPr>
                  <a:t>년도</a:t>
                </a:r>
                <a:r>
                  <a:rPr lang="en-US" altLang="ko-KR" sz="3600" b="1" dirty="0">
                    <a:ln w="50800"/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울릉도M" panose="02030600000101010101" pitchFamily="18" charset="-127"/>
                    <a:ea typeface="HY울릉도M" panose="02030600000101010101" pitchFamily="18" charset="-127"/>
                  </a:rPr>
                  <a:t> </a:t>
                </a:r>
                <a:r>
                  <a:rPr lang="ko-KR" altLang="en-US" sz="3600" b="1" dirty="0">
                    <a:ln w="50800"/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울릉도M" panose="02030600000101010101" pitchFamily="18" charset="-127"/>
                    <a:ea typeface="HY울릉도M" panose="02030600000101010101" pitchFamily="18" charset="-127"/>
                  </a:rPr>
                  <a:t>신진</a:t>
                </a:r>
                <a:r>
                  <a:rPr lang="ko-KR" altLang="en-US" sz="3600" b="1" dirty="0">
                    <a:ln w="50800"/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울릉도M" panose="02030600000101010101" pitchFamily="18" charset="-127"/>
                    <a:ea typeface="HY울릉도M" panose="02030600000101010101" pitchFamily="18" charset="-127"/>
                  </a:rPr>
                  <a:t>디자이너와 함께하는</a:t>
                </a:r>
                <a:r>
                  <a:rPr lang="en-US" altLang="ko-KR" sz="3600" b="1" dirty="0">
                    <a:ln w="50800"/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울릉도M" panose="02030600000101010101" pitchFamily="18" charset="-127"/>
                    <a:ea typeface="HY울릉도M" panose="02030600000101010101" pitchFamily="18" charset="-127"/>
                  </a:rPr>
                  <a:t> </a:t>
                </a:r>
                <a:r>
                  <a:rPr lang="ko-KR" altLang="en-US" sz="3600" b="1" dirty="0">
                    <a:ln w="50800"/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울릉도M" panose="02030600000101010101" pitchFamily="18" charset="-127"/>
                    <a:ea typeface="HY울릉도M" panose="02030600000101010101" pitchFamily="18" charset="-127"/>
                  </a:rPr>
                  <a:t>명품니트 육성사업</a:t>
                </a:r>
                <a:r>
                  <a:rPr lang="en-US" altLang="ko-KR" sz="3600" b="1" dirty="0">
                    <a:ln w="50800"/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울릉도M" panose="02030600000101010101" pitchFamily="18" charset="-127"/>
                    <a:ea typeface="HY울릉도M" panose="02030600000101010101" pitchFamily="18" charset="-127"/>
                  </a:rPr>
                  <a:t> </a:t>
                </a:r>
                <a:r>
                  <a:rPr lang="ko-KR" altLang="en-US" sz="3600" b="1" dirty="0">
                    <a:ln w="50800"/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울릉도M" panose="02030600000101010101" pitchFamily="18" charset="-127"/>
                    <a:ea typeface="HY울릉도M" panose="02030600000101010101" pitchFamily="18" charset="-127"/>
                  </a:rPr>
                  <a:t>참여 디자이너 모집</a:t>
                </a:r>
                <a:endParaRPr lang="ko-KR" altLang="en-US" sz="2000" dirty="0">
                  <a:solidFill>
                    <a:schemeClr val="tx1"/>
                  </a:solidFill>
                  <a:latin typeface="HY울릉도M" panose="02030600000101010101" pitchFamily="18" charset="-127"/>
                  <a:ea typeface="HY울릉도M" panose="02030600000101010101" pitchFamily="18" charset="-127"/>
                </a:endParaRPr>
              </a:p>
            </p:txBody>
          </p:sp>
        </p:grpSp>
        <p:sp>
          <p:nvSpPr>
            <p:cNvPr id="15" name="직사각형 14"/>
            <p:cNvSpPr/>
            <p:nvPr/>
          </p:nvSpPr>
          <p:spPr>
            <a:xfrm>
              <a:off x="332656" y="2987824"/>
              <a:ext cx="288032" cy="72008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HY강B" panose="02030600000101010101" pitchFamily="18" charset="-127"/>
                <a:ea typeface="HY강B" panose="02030600000101010101" pitchFamily="18" charset="-127"/>
              </a:endParaRPr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764704" y="2987824"/>
              <a:ext cx="5688632" cy="720080"/>
            </a:xfrm>
            <a:prstGeom prst="rect">
              <a:avLst/>
            </a:prstGeom>
            <a:solidFill>
              <a:srgbClr val="002060">
                <a:alpha val="2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ko-KR" altLang="en-US" dirty="0">
                  <a:solidFill>
                    <a:srgbClr val="002060"/>
                  </a:solidFill>
                  <a:latin typeface="HY강B" panose="02030600000101010101" pitchFamily="18" charset="-127"/>
                  <a:ea typeface="HY강B" panose="02030600000101010101" pitchFamily="18" charset="-127"/>
                </a:rPr>
                <a:t>양주 섬유기업</a:t>
              </a:r>
              <a:r>
                <a:rPr lang="en-US" altLang="ko-KR" dirty="0">
                  <a:solidFill>
                    <a:srgbClr val="002060"/>
                  </a:solidFill>
                  <a:latin typeface="HY강B" panose="02030600000101010101" pitchFamily="18" charset="-127"/>
                  <a:ea typeface="HY강B" panose="02030600000101010101" pitchFamily="18" charset="-127"/>
                </a:rPr>
                <a:t>-</a:t>
              </a:r>
              <a:r>
                <a:rPr lang="ko-KR" altLang="en-US" dirty="0">
                  <a:solidFill>
                    <a:srgbClr val="002060"/>
                  </a:solidFill>
                  <a:latin typeface="HY강B" panose="02030600000101010101" pitchFamily="18" charset="-127"/>
                  <a:ea typeface="HY강B" panose="02030600000101010101" pitchFamily="18" charset="-127"/>
                </a:rPr>
                <a:t>디자이너 연계를 통한 </a:t>
              </a:r>
              <a:endParaRPr lang="en-US" altLang="ko-KR" dirty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endParaRPr>
            </a:p>
            <a:p>
              <a:pPr lvl="0"/>
              <a:r>
                <a:rPr lang="ko-KR" altLang="en-US" dirty="0">
                  <a:solidFill>
                    <a:srgbClr val="002060"/>
                  </a:solidFill>
                  <a:latin typeface="HY강B" panose="02030600000101010101" pitchFamily="18" charset="-127"/>
                  <a:ea typeface="HY강B" panose="02030600000101010101" pitchFamily="18" charset="-127"/>
                </a:rPr>
                <a:t>명품 니트소재 개발에 참여할 디자이너를 모집합니다</a:t>
              </a:r>
              <a:r>
                <a:rPr lang="en-US" altLang="ko-KR" dirty="0">
                  <a:solidFill>
                    <a:srgbClr val="002060"/>
                  </a:solidFill>
                  <a:latin typeface="HY강B" panose="02030600000101010101" pitchFamily="18" charset="-127"/>
                  <a:ea typeface="HY강B" panose="02030600000101010101" pitchFamily="18" charset="-127"/>
                </a:rPr>
                <a:t>.</a:t>
              </a:r>
              <a:endParaRPr lang="ko-KR" altLang="en-US" dirty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endParaRPr>
            </a:p>
          </p:txBody>
        </p:sp>
        <p:sp>
          <p:nvSpPr>
            <p:cNvPr id="19" name="모서리가 둥근 직사각형 18"/>
            <p:cNvSpPr/>
            <p:nvPr/>
          </p:nvSpPr>
          <p:spPr>
            <a:xfrm>
              <a:off x="320624" y="3779912"/>
              <a:ext cx="6120680" cy="460851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glow rad="101600">
                <a:schemeClr val="bg1">
                  <a:lumMod val="75000"/>
                  <a:alpha val="40000"/>
                </a:schemeClr>
              </a:glo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just">
                <a:lnSpc>
                  <a:spcPts val="6000"/>
                </a:lnSpc>
              </a:pPr>
              <a:endParaRPr lang="en-US" altLang="ko-KR" sz="3600" b="1" dirty="0">
                <a:ln w="50800"/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endParaRPr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332656" y="8460432"/>
              <a:ext cx="288032" cy="576064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b="1" dirty="0"/>
            </a:p>
          </p:txBody>
        </p:sp>
        <p:sp>
          <p:nvSpPr>
            <p:cNvPr id="21" name="직사각형 20"/>
            <p:cNvSpPr/>
            <p:nvPr/>
          </p:nvSpPr>
          <p:spPr>
            <a:xfrm>
              <a:off x="620688" y="8460432"/>
              <a:ext cx="5832647" cy="576064"/>
            </a:xfrm>
            <a:prstGeom prst="rect">
              <a:avLst/>
            </a:prstGeom>
            <a:solidFill>
              <a:srgbClr val="002060">
                <a:alpha val="2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ko-KR" altLang="en-US" sz="1400" dirty="0">
                  <a:solidFill>
                    <a:srgbClr val="002060"/>
                  </a:solidFill>
                  <a:latin typeface="HY강B" panose="02030600000101010101" pitchFamily="18" charset="-127"/>
                  <a:ea typeface="HY강B" panose="02030600000101010101" pitchFamily="18" charset="-127"/>
                </a:rPr>
                <a:t>□ 문의처 </a:t>
              </a:r>
              <a:r>
                <a:rPr lang="en-US" altLang="ko-KR" sz="1400" dirty="0">
                  <a:solidFill>
                    <a:srgbClr val="002060"/>
                  </a:solidFill>
                  <a:latin typeface="HY강B" panose="02030600000101010101" pitchFamily="18" charset="-127"/>
                  <a:ea typeface="HY강B" panose="02030600000101010101" pitchFamily="18" charset="-127"/>
                </a:rPr>
                <a:t>: </a:t>
              </a:r>
              <a:r>
                <a:rPr lang="ko-KR" altLang="en-US" sz="1400" dirty="0">
                  <a:solidFill>
                    <a:srgbClr val="002060"/>
                  </a:solidFill>
                  <a:latin typeface="HY강B" panose="02030600000101010101" pitchFamily="18" charset="-127"/>
                  <a:ea typeface="HY강B" panose="02030600000101010101" pitchFamily="18" charset="-127"/>
                </a:rPr>
                <a:t>한국섬유소재연구원</a:t>
              </a:r>
              <a:r>
                <a:rPr lang="en-US" altLang="ko-KR" sz="1400" dirty="0">
                  <a:solidFill>
                    <a:srgbClr val="002060"/>
                  </a:solidFill>
                  <a:latin typeface="HY강B" panose="02030600000101010101" pitchFamily="18" charset="-127"/>
                  <a:ea typeface="HY강B" panose="02030600000101010101" pitchFamily="18" charset="-127"/>
                </a:rPr>
                <a:t>/</a:t>
              </a:r>
              <a:r>
                <a:rPr lang="ko-KR" altLang="en-US" sz="1400" dirty="0">
                  <a:solidFill>
                    <a:srgbClr val="002060"/>
                  </a:solidFill>
                  <a:latin typeface="HY강B" panose="02030600000101010101" pitchFamily="18" charset="-127"/>
                  <a:ea typeface="HY강B" panose="02030600000101010101" pitchFamily="18" charset="-127"/>
                </a:rPr>
                <a:t>혁신성장기술센터 남철현 수석연구원</a:t>
              </a:r>
              <a:endParaRPr lang="en-US" altLang="ko-KR" sz="1400" dirty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endParaRPr>
            </a:p>
            <a:p>
              <a:pPr lvl="0"/>
              <a:r>
                <a:rPr lang="en-US" altLang="ko-KR" sz="1400" dirty="0">
                  <a:solidFill>
                    <a:srgbClr val="002060"/>
                  </a:solidFill>
                  <a:latin typeface="HY강B" panose="02030600000101010101" pitchFamily="18" charset="-127"/>
                  <a:ea typeface="HY강B" panose="02030600000101010101" pitchFamily="18" charset="-127"/>
                </a:rPr>
                <a:t>                Tel. 031-860-0960,        e-mail : sgi@koteri.re.kr</a:t>
              </a:r>
              <a:endParaRPr lang="ko-KR" altLang="en-US" sz="1400" dirty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endParaRPr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339788" y="3947304"/>
              <a:ext cx="1204846" cy="432048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b="1">
                  <a:latin typeface="HY강B" panose="02030600000101010101" pitchFamily="18" charset="-127"/>
                  <a:ea typeface="HY강B" panose="02030600000101010101" pitchFamily="18" charset="-127"/>
                </a:rPr>
                <a:t>모집기간</a:t>
              </a: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339788" y="4463760"/>
              <a:ext cx="1204846" cy="432048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b="1">
                  <a:latin typeface="HY강B" panose="02030600000101010101" pitchFamily="18" charset="-127"/>
                  <a:ea typeface="HY강B" panose="02030600000101010101" pitchFamily="18" charset="-127"/>
                </a:rPr>
                <a:t>지원대상</a:t>
              </a:r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339788" y="4979848"/>
              <a:ext cx="1204846" cy="43200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b="1">
                  <a:latin typeface="HY강B" panose="02030600000101010101" pitchFamily="18" charset="-127"/>
                  <a:ea typeface="HY강B" panose="02030600000101010101" pitchFamily="18" charset="-127"/>
                </a:rPr>
                <a:t>모집복종</a:t>
              </a:r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332656" y="5495752"/>
              <a:ext cx="1204846" cy="43200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b="1">
                  <a:latin typeface="HY강B" panose="02030600000101010101" pitchFamily="18" charset="-127"/>
                  <a:ea typeface="HY강B" panose="02030600000101010101" pitchFamily="18" charset="-127"/>
                </a:rPr>
                <a:t>선발절차</a:t>
              </a:r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332656" y="6405150"/>
              <a:ext cx="1204846" cy="43200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b="1">
                  <a:latin typeface="HY강B" panose="02030600000101010101" pitchFamily="18" charset="-127"/>
                  <a:ea typeface="HY강B" panose="02030600000101010101" pitchFamily="18" charset="-127"/>
                </a:rPr>
                <a:t>지원내용</a:t>
              </a:r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332656" y="7437510"/>
              <a:ext cx="1204846" cy="43200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b="1" dirty="0">
                  <a:latin typeface="HY강B" panose="02030600000101010101" pitchFamily="18" charset="-127"/>
                  <a:ea typeface="HY강B" panose="02030600000101010101" pitchFamily="18" charset="-127"/>
                </a:rPr>
                <a:t>진행절차</a:t>
              </a:r>
            </a:p>
          </p:txBody>
        </p:sp>
        <p:sp>
          <p:nvSpPr>
            <p:cNvPr id="34" name="직사각형 33"/>
            <p:cNvSpPr/>
            <p:nvPr/>
          </p:nvSpPr>
          <p:spPr>
            <a:xfrm>
              <a:off x="1640522" y="3947304"/>
              <a:ext cx="4812814" cy="432048"/>
            </a:xfrm>
            <a:prstGeom prst="rect">
              <a:avLst/>
            </a:prstGeom>
            <a:solidFill>
              <a:srgbClr val="002060">
                <a:alpha val="2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base"/>
              <a:r>
                <a:rPr lang="en-US" altLang="ko-KR" sz="1200" b="1" dirty="0">
                  <a:solidFill>
                    <a:srgbClr val="002060"/>
                  </a:solidFill>
                </a:rPr>
                <a:t>2022. 02. 21 ~ 03. 04</a:t>
              </a:r>
              <a:endParaRPr lang="ko-KR" altLang="en-US" sz="1200" b="1" dirty="0">
                <a:solidFill>
                  <a:srgbClr val="002060"/>
                </a:solidFill>
              </a:endParaRPr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1628490" y="4463760"/>
              <a:ext cx="4812814" cy="432048"/>
            </a:xfrm>
            <a:prstGeom prst="rect">
              <a:avLst/>
            </a:prstGeom>
            <a:solidFill>
              <a:srgbClr val="002060">
                <a:alpha val="2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base"/>
              <a:r>
                <a:rPr lang="ko-KR" altLang="en-US" sz="1200" b="1" dirty="0">
                  <a:solidFill>
                    <a:srgbClr val="002060"/>
                  </a:solidFill>
                </a:rPr>
                <a:t>독창적인 니트 의류 개발 및 판매가 가능한 디자이너</a:t>
              </a:r>
            </a:p>
          </p:txBody>
        </p:sp>
        <p:sp>
          <p:nvSpPr>
            <p:cNvPr id="36" name="직사각형 35"/>
            <p:cNvSpPr/>
            <p:nvPr/>
          </p:nvSpPr>
          <p:spPr>
            <a:xfrm>
              <a:off x="1640522" y="4979848"/>
              <a:ext cx="4812814" cy="432048"/>
            </a:xfrm>
            <a:prstGeom prst="rect">
              <a:avLst/>
            </a:prstGeom>
            <a:solidFill>
              <a:srgbClr val="002060">
                <a:alpha val="2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base"/>
              <a:r>
                <a:rPr lang="ko-KR" altLang="en-US" sz="1200" b="1" dirty="0">
                  <a:solidFill>
                    <a:srgbClr val="002060"/>
                  </a:solidFill>
                </a:rPr>
                <a:t>남성복</a:t>
              </a:r>
              <a:r>
                <a:rPr lang="en-US" altLang="ko-KR" sz="1200" b="1" dirty="0">
                  <a:solidFill>
                    <a:srgbClr val="002060"/>
                  </a:solidFill>
                </a:rPr>
                <a:t>, </a:t>
              </a:r>
              <a:r>
                <a:rPr lang="ko-KR" altLang="en-US" sz="1200" b="1" dirty="0">
                  <a:solidFill>
                    <a:srgbClr val="002060"/>
                  </a:solidFill>
                </a:rPr>
                <a:t>여성복</a:t>
              </a:r>
              <a:r>
                <a:rPr lang="en-US" altLang="ko-KR" sz="1200" b="1" dirty="0">
                  <a:solidFill>
                    <a:srgbClr val="002060"/>
                  </a:solidFill>
                </a:rPr>
                <a:t>, </a:t>
              </a:r>
              <a:r>
                <a:rPr lang="ko-KR" altLang="en-US" sz="1200" b="1" dirty="0">
                  <a:solidFill>
                    <a:srgbClr val="002060"/>
                  </a:solidFill>
                </a:rPr>
                <a:t>유니섹스</a:t>
              </a:r>
              <a:r>
                <a:rPr lang="en-US" altLang="ko-KR" sz="1200" b="1" dirty="0">
                  <a:solidFill>
                    <a:srgbClr val="002060"/>
                  </a:solidFill>
                </a:rPr>
                <a:t>, </a:t>
              </a:r>
              <a:r>
                <a:rPr lang="ko-KR" altLang="en-US" sz="1200" b="1" dirty="0">
                  <a:solidFill>
                    <a:srgbClr val="002060"/>
                  </a:solidFill>
                </a:rPr>
                <a:t>아동복 등의 의류</a:t>
              </a:r>
            </a:p>
          </p:txBody>
        </p:sp>
        <p:sp>
          <p:nvSpPr>
            <p:cNvPr id="37" name="직사각형 36"/>
            <p:cNvSpPr/>
            <p:nvPr/>
          </p:nvSpPr>
          <p:spPr>
            <a:xfrm>
              <a:off x="1640522" y="5495751"/>
              <a:ext cx="4812814" cy="829315"/>
            </a:xfrm>
            <a:prstGeom prst="rect">
              <a:avLst/>
            </a:prstGeom>
            <a:solidFill>
              <a:srgbClr val="002060">
                <a:alpha val="2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base">
                <a:lnSpc>
                  <a:spcPct val="150000"/>
                </a:lnSpc>
              </a:pPr>
              <a:r>
                <a:rPr lang="ko-KR" altLang="en-US" sz="1200" b="1" dirty="0">
                  <a:solidFill>
                    <a:srgbClr val="002060"/>
                  </a:solidFill>
                </a:rPr>
                <a:t>∙ </a:t>
              </a:r>
              <a:r>
                <a:rPr lang="en-US" altLang="ko-KR" sz="1200" b="1" dirty="0">
                  <a:solidFill>
                    <a:srgbClr val="002060"/>
                  </a:solidFill>
                </a:rPr>
                <a:t>1</a:t>
              </a:r>
              <a:r>
                <a:rPr lang="ko-KR" altLang="en-US" sz="1200" b="1" dirty="0" err="1">
                  <a:solidFill>
                    <a:srgbClr val="002060"/>
                  </a:solidFill>
                </a:rPr>
                <a:t>차심사</a:t>
              </a:r>
              <a:r>
                <a:rPr lang="en-US" altLang="ko-KR" sz="1200" b="1" dirty="0">
                  <a:solidFill>
                    <a:srgbClr val="002060"/>
                  </a:solidFill>
                </a:rPr>
                <a:t>: </a:t>
              </a:r>
              <a:r>
                <a:rPr lang="ko-KR" altLang="en-US" sz="1200" b="1" dirty="0">
                  <a:solidFill>
                    <a:srgbClr val="002060"/>
                  </a:solidFill>
                </a:rPr>
                <a:t>서류 심사 </a:t>
              </a:r>
              <a:r>
                <a:rPr lang="en-US" altLang="ko-KR" sz="1200" b="1" dirty="0">
                  <a:solidFill>
                    <a:srgbClr val="002060"/>
                  </a:solidFill>
                </a:rPr>
                <a:t>(</a:t>
              </a:r>
              <a:r>
                <a:rPr lang="ko-KR" altLang="en-US" sz="1200" b="1" dirty="0">
                  <a:solidFill>
                    <a:srgbClr val="002060"/>
                  </a:solidFill>
                </a:rPr>
                <a:t>한국섬유소재연구원 주관</a:t>
              </a:r>
              <a:r>
                <a:rPr lang="en-US" altLang="ko-KR" sz="1200" b="1" dirty="0">
                  <a:solidFill>
                    <a:srgbClr val="002060"/>
                  </a:solidFill>
                </a:rPr>
                <a:t>)</a:t>
              </a:r>
            </a:p>
            <a:p>
              <a:pPr fontAlgn="base">
                <a:lnSpc>
                  <a:spcPct val="150000"/>
                </a:lnSpc>
              </a:pPr>
              <a:r>
                <a:rPr lang="ko-KR" altLang="en-US" sz="1200" b="1" dirty="0">
                  <a:solidFill>
                    <a:srgbClr val="002060"/>
                  </a:solidFill>
                </a:rPr>
                <a:t>∙ </a:t>
              </a:r>
              <a:r>
                <a:rPr lang="en-US" altLang="ko-KR" sz="1200" b="1" dirty="0">
                  <a:solidFill>
                    <a:srgbClr val="002060"/>
                  </a:solidFill>
                </a:rPr>
                <a:t>2</a:t>
              </a:r>
              <a:r>
                <a:rPr lang="ko-KR" altLang="en-US" sz="1200" b="1" dirty="0" err="1">
                  <a:solidFill>
                    <a:srgbClr val="002060"/>
                  </a:solidFill>
                </a:rPr>
                <a:t>차심사</a:t>
              </a:r>
              <a:r>
                <a:rPr lang="en-US" altLang="ko-KR" sz="1200" b="1" dirty="0">
                  <a:solidFill>
                    <a:srgbClr val="002060"/>
                  </a:solidFill>
                </a:rPr>
                <a:t>: </a:t>
              </a:r>
              <a:r>
                <a:rPr lang="ko-KR" altLang="en-US" sz="1200" b="1" dirty="0">
                  <a:solidFill>
                    <a:srgbClr val="002060"/>
                  </a:solidFill>
                </a:rPr>
                <a:t>사업계획 발표</a:t>
              </a:r>
              <a:r>
                <a:rPr lang="en-US" altLang="ko-KR" sz="1200" b="1" dirty="0">
                  <a:solidFill>
                    <a:srgbClr val="002060"/>
                  </a:solidFill>
                </a:rPr>
                <a:t>(</a:t>
              </a:r>
              <a:r>
                <a:rPr lang="ko-KR" altLang="en-US" sz="1200" b="1" dirty="0">
                  <a:solidFill>
                    <a:srgbClr val="002060"/>
                  </a:solidFill>
                </a:rPr>
                <a:t>참여기업</a:t>
              </a:r>
              <a:r>
                <a:rPr lang="en-US" altLang="ko-KR" sz="1200" b="1" dirty="0">
                  <a:solidFill>
                    <a:srgbClr val="002060"/>
                  </a:solidFill>
                </a:rPr>
                <a:t>+</a:t>
              </a:r>
              <a:r>
                <a:rPr lang="ko-KR" altLang="en-US" sz="1200" b="1" dirty="0">
                  <a:solidFill>
                    <a:srgbClr val="002060"/>
                  </a:solidFill>
                </a:rPr>
                <a:t>한국섬유소재연구원</a:t>
              </a:r>
              <a:r>
                <a:rPr lang="en-US" altLang="ko-KR" sz="1200" b="1" dirty="0">
                  <a:solidFill>
                    <a:srgbClr val="002060"/>
                  </a:solidFill>
                </a:rPr>
                <a:t>)</a:t>
              </a:r>
            </a:p>
            <a:p>
              <a:pPr fontAlgn="base">
                <a:lnSpc>
                  <a:spcPct val="150000"/>
                </a:lnSpc>
              </a:pPr>
              <a:r>
                <a:rPr lang="ko-KR" altLang="ko-KR" sz="1200" b="1" dirty="0">
                  <a:solidFill>
                    <a:srgbClr val="002060"/>
                  </a:solidFill>
                </a:rPr>
                <a:t>∙</a:t>
              </a:r>
              <a:r>
                <a:rPr lang="en-US" altLang="ko-KR" sz="1200" b="1" dirty="0">
                  <a:solidFill>
                    <a:srgbClr val="002060"/>
                  </a:solidFill>
                </a:rPr>
                <a:t> </a:t>
              </a:r>
              <a:r>
                <a:rPr lang="ko-KR" altLang="en-US" sz="1200" b="1" dirty="0">
                  <a:solidFill>
                    <a:srgbClr val="002060"/>
                  </a:solidFill>
                </a:rPr>
                <a:t>평가항목 </a:t>
              </a:r>
              <a:r>
                <a:rPr lang="en-US" altLang="ko-KR" sz="1200" b="1" dirty="0">
                  <a:solidFill>
                    <a:srgbClr val="002060"/>
                  </a:solidFill>
                </a:rPr>
                <a:t>: </a:t>
              </a:r>
              <a:r>
                <a:rPr lang="ko-KR" altLang="en-US" sz="1200" b="1" dirty="0">
                  <a:solidFill>
                    <a:srgbClr val="002060"/>
                  </a:solidFill>
                </a:rPr>
                <a:t>홍보 및 상용화</a:t>
              </a:r>
              <a:r>
                <a:rPr lang="en-US" altLang="ko-KR" sz="1200" b="1" dirty="0">
                  <a:solidFill>
                    <a:srgbClr val="002060"/>
                  </a:solidFill>
                </a:rPr>
                <a:t>(35) + </a:t>
              </a:r>
              <a:r>
                <a:rPr lang="ko-KR" altLang="en-US" sz="1200" b="1" dirty="0">
                  <a:solidFill>
                    <a:srgbClr val="002060"/>
                  </a:solidFill>
                </a:rPr>
                <a:t>디자인역량</a:t>
              </a:r>
              <a:r>
                <a:rPr lang="en-US" altLang="ko-KR" sz="1200" b="1" dirty="0">
                  <a:solidFill>
                    <a:srgbClr val="002060"/>
                  </a:solidFill>
                </a:rPr>
                <a:t>(20) + </a:t>
              </a:r>
              <a:r>
                <a:rPr lang="ko-KR" altLang="en-US" sz="1200" b="1" dirty="0">
                  <a:solidFill>
                    <a:srgbClr val="002060"/>
                  </a:solidFill>
                </a:rPr>
                <a:t>사업수행</a:t>
              </a:r>
              <a:r>
                <a:rPr lang="en-US" altLang="ko-KR" sz="1200" b="1" dirty="0">
                  <a:solidFill>
                    <a:srgbClr val="002060"/>
                  </a:solidFill>
                </a:rPr>
                <a:t>(45)</a:t>
              </a:r>
              <a:endParaRPr lang="ko-KR" altLang="en-US" sz="1200" b="1" dirty="0">
                <a:solidFill>
                  <a:srgbClr val="002060"/>
                </a:solidFill>
              </a:endParaRPr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1640522" y="6411932"/>
              <a:ext cx="4812814" cy="929322"/>
            </a:xfrm>
            <a:prstGeom prst="rect">
              <a:avLst/>
            </a:prstGeom>
            <a:solidFill>
              <a:srgbClr val="002060">
                <a:alpha val="2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base"/>
              <a:r>
                <a:rPr lang="ko-KR" altLang="en-US" sz="1200" b="1" dirty="0">
                  <a:solidFill>
                    <a:srgbClr val="002060"/>
                  </a:solidFill>
                </a:rPr>
                <a:t>∙ 디자이너 맞춤형 신규 원단 개발</a:t>
              </a:r>
              <a:endParaRPr lang="en-US" altLang="ko-KR" sz="1200" b="1" dirty="0">
                <a:solidFill>
                  <a:srgbClr val="002060"/>
                </a:solidFill>
              </a:endParaRPr>
            </a:p>
            <a:p>
              <a:pPr fontAlgn="base"/>
              <a:r>
                <a:rPr lang="ko-KR" altLang="ko-KR" sz="1200" b="1" dirty="0">
                  <a:solidFill>
                    <a:srgbClr val="002060"/>
                  </a:solidFill>
                </a:rPr>
                <a:t>∙</a:t>
              </a:r>
              <a:r>
                <a:rPr lang="ko-KR" altLang="en-US" sz="1200" b="1" dirty="0">
                  <a:solidFill>
                    <a:srgbClr val="002060"/>
                  </a:solidFill>
                </a:rPr>
                <a:t> 개발 제품 의류 제작비 지원 </a:t>
              </a:r>
              <a:r>
                <a:rPr lang="en-US" altLang="ko-KR" sz="1200" b="1" dirty="0">
                  <a:solidFill>
                    <a:srgbClr val="002060"/>
                  </a:solidFill>
                </a:rPr>
                <a:t>(</a:t>
              </a:r>
              <a:r>
                <a:rPr lang="ko-KR" altLang="en-US" sz="1200" b="1" dirty="0">
                  <a:solidFill>
                    <a:srgbClr val="002060"/>
                  </a:solidFill>
                </a:rPr>
                <a:t>약 </a:t>
              </a:r>
              <a:r>
                <a:rPr lang="en-US" altLang="ko-KR" sz="1200" b="1" dirty="0">
                  <a:solidFill>
                    <a:srgbClr val="002060"/>
                  </a:solidFill>
                </a:rPr>
                <a:t>3</a:t>
              </a:r>
              <a:r>
                <a:rPr lang="ko-KR" altLang="en-US" sz="1200" b="1" dirty="0">
                  <a:solidFill>
                    <a:srgbClr val="002060"/>
                  </a:solidFill>
                </a:rPr>
                <a:t>백만원</a:t>
              </a:r>
              <a:r>
                <a:rPr lang="en-US" altLang="ko-KR" sz="1200" b="1" dirty="0">
                  <a:solidFill>
                    <a:srgbClr val="002060"/>
                  </a:solidFill>
                </a:rPr>
                <a:t>)</a:t>
              </a:r>
            </a:p>
            <a:p>
              <a:pPr fontAlgn="base"/>
              <a:r>
                <a:rPr lang="en-US" altLang="ko-KR" sz="1200" b="1" dirty="0">
                  <a:solidFill>
                    <a:srgbClr val="002060"/>
                  </a:solidFill>
                </a:rPr>
                <a:t>∙ </a:t>
              </a:r>
              <a:r>
                <a:rPr lang="ko-KR" altLang="en-US" sz="1200" b="1" dirty="0">
                  <a:solidFill>
                    <a:srgbClr val="002060"/>
                  </a:solidFill>
                </a:rPr>
                <a:t>온</a:t>
              </a:r>
              <a:r>
                <a:rPr lang="en-US" altLang="ko-KR" sz="1200" b="1" dirty="0">
                  <a:solidFill>
                    <a:srgbClr val="002060"/>
                  </a:solidFill>
                </a:rPr>
                <a:t>ㆍ</a:t>
              </a:r>
              <a:r>
                <a:rPr lang="ko-KR" altLang="en-US" sz="1200" b="1" dirty="0">
                  <a:solidFill>
                    <a:srgbClr val="002060"/>
                  </a:solidFill>
                </a:rPr>
                <a:t>오프라인 마케팅 활동 지원 </a:t>
              </a:r>
              <a:r>
                <a:rPr lang="en-US" altLang="ko-KR" sz="1200" b="1" dirty="0">
                  <a:solidFill>
                    <a:srgbClr val="002060"/>
                  </a:solidFill>
                </a:rPr>
                <a:t>: </a:t>
              </a:r>
              <a:r>
                <a:rPr lang="ko-KR" altLang="en-US" sz="1200" b="1" dirty="0">
                  <a:solidFill>
                    <a:srgbClr val="002060"/>
                  </a:solidFill>
                </a:rPr>
                <a:t>홈페이지</a:t>
              </a:r>
              <a:r>
                <a:rPr lang="en-US" altLang="ko-KR" sz="1200" b="1" dirty="0">
                  <a:solidFill>
                    <a:srgbClr val="002060"/>
                  </a:solidFill>
                </a:rPr>
                <a:t>/</a:t>
              </a:r>
              <a:r>
                <a:rPr lang="ko-KR" altLang="en-US" sz="1200" b="1" dirty="0">
                  <a:solidFill>
                    <a:srgbClr val="002060"/>
                  </a:solidFill>
                </a:rPr>
                <a:t>사진촬영</a:t>
              </a:r>
              <a:endParaRPr lang="en-US" altLang="ko-KR" sz="1200" b="1" dirty="0">
                <a:solidFill>
                  <a:srgbClr val="002060"/>
                </a:solidFill>
              </a:endParaRPr>
            </a:p>
            <a:p>
              <a:pPr fontAlgn="base"/>
              <a:r>
                <a:rPr lang="ko-KR" altLang="ko-KR" sz="1200" b="1" dirty="0">
                  <a:solidFill>
                    <a:srgbClr val="002060"/>
                  </a:solidFill>
                </a:rPr>
                <a:t>∙</a:t>
              </a:r>
              <a:r>
                <a:rPr lang="en-US" altLang="ko-KR" sz="1200" b="1" dirty="0">
                  <a:solidFill>
                    <a:srgbClr val="002060"/>
                  </a:solidFill>
                </a:rPr>
                <a:t> </a:t>
              </a:r>
              <a:r>
                <a:rPr lang="ko-KR" altLang="en-US" sz="1200" b="1" dirty="0">
                  <a:solidFill>
                    <a:srgbClr val="002060"/>
                  </a:solidFill>
                </a:rPr>
                <a:t>국내외 전시회 참가 및 전시 지원 </a:t>
              </a:r>
              <a:r>
                <a:rPr lang="en-US" altLang="ko-KR" sz="1200" b="1" dirty="0">
                  <a:solidFill>
                    <a:srgbClr val="002060"/>
                  </a:solidFill>
                </a:rPr>
                <a:t>(</a:t>
              </a:r>
              <a:r>
                <a:rPr lang="ko-KR" altLang="en-US" sz="1200" b="1" dirty="0">
                  <a:solidFill>
                    <a:srgbClr val="002060"/>
                  </a:solidFill>
                </a:rPr>
                <a:t>부스 임차료</a:t>
              </a:r>
              <a:r>
                <a:rPr lang="en-US" altLang="ko-KR" sz="1200" b="1" dirty="0">
                  <a:solidFill>
                    <a:srgbClr val="002060"/>
                  </a:solidFill>
                </a:rPr>
                <a:t>, </a:t>
              </a:r>
              <a:r>
                <a:rPr lang="ko-KR" altLang="en-US" sz="1200" b="1" dirty="0">
                  <a:solidFill>
                    <a:srgbClr val="002060"/>
                  </a:solidFill>
                </a:rPr>
                <a:t>행정지원</a:t>
              </a:r>
              <a:r>
                <a:rPr lang="en-US" altLang="ko-KR" sz="1200" b="1" dirty="0">
                  <a:solidFill>
                    <a:srgbClr val="002060"/>
                  </a:solidFill>
                </a:rPr>
                <a:t>)</a:t>
              </a:r>
              <a:endParaRPr lang="ko-KR" altLang="en-US" sz="1200" b="1" dirty="0">
                <a:solidFill>
                  <a:srgbClr val="002060"/>
                </a:solidFill>
              </a:endParaRPr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1628490" y="7445661"/>
              <a:ext cx="792000" cy="36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900">
                  <a:latin typeface="HY강B" panose="02030600000101010101" pitchFamily="18" charset="-127"/>
                  <a:ea typeface="HY강B" panose="02030600000101010101" pitchFamily="18" charset="-127"/>
                </a:rPr>
                <a:t> </a:t>
              </a:r>
              <a:r>
                <a:rPr lang="ko-KR" altLang="en-US" sz="900">
                  <a:latin typeface="HY강B" panose="02030600000101010101" pitchFamily="18" charset="-127"/>
                  <a:ea typeface="HY강B" panose="02030600000101010101" pitchFamily="18" charset="-127"/>
                </a:rPr>
                <a:t>디자이너</a:t>
              </a:r>
              <a:endParaRPr lang="en-US" altLang="ko-KR" sz="900">
                <a:latin typeface="HY강B" panose="02030600000101010101" pitchFamily="18" charset="-127"/>
                <a:ea typeface="HY강B" panose="02030600000101010101" pitchFamily="18" charset="-127"/>
              </a:endParaRPr>
            </a:p>
            <a:p>
              <a:pPr algn="ctr"/>
              <a:r>
                <a:rPr lang="ko-KR" altLang="en-US" sz="900">
                  <a:latin typeface="HY강B" panose="02030600000101010101" pitchFamily="18" charset="-127"/>
                  <a:ea typeface="HY강B" panose="02030600000101010101" pitchFamily="18" charset="-127"/>
                </a:rPr>
                <a:t>모집공고</a:t>
              </a:r>
            </a:p>
          </p:txBody>
        </p:sp>
        <p:sp>
          <p:nvSpPr>
            <p:cNvPr id="30" name="직사각형 29"/>
            <p:cNvSpPr/>
            <p:nvPr/>
          </p:nvSpPr>
          <p:spPr>
            <a:xfrm>
              <a:off x="1626982" y="7828518"/>
              <a:ext cx="792000" cy="545045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900" spc="-150" dirty="0">
                  <a:solidFill>
                    <a:schemeClr val="tx2">
                      <a:lumMod val="50000"/>
                    </a:schemeClr>
                  </a:solidFill>
                  <a:latin typeface="HY수평선B" panose="02030600000101010101" pitchFamily="18" charset="-127"/>
                  <a:ea typeface="HY수평선B" panose="02030600000101010101" pitchFamily="18" charset="-127"/>
                </a:rPr>
                <a:t>온라인 공고</a:t>
              </a:r>
              <a:endParaRPr lang="en-US" altLang="ko-KR" sz="900" spc="-150" dirty="0">
                <a:solidFill>
                  <a:schemeClr val="tx2">
                    <a:lumMod val="50000"/>
                  </a:schemeClr>
                </a:solidFill>
                <a:latin typeface="HY수평선B" panose="02030600000101010101" pitchFamily="18" charset="-127"/>
                <a:ea typeface="HY수평선B" panose="02030600000101010101" pitchFamily="18" charset="-127"/>
              </a:endParaRPr>
            </a:p>
            <a:p>
              <a:r>
                <a:rPr lang="ko-KR" altLang="en-US" sz="900" spc="-150" dirty="0">
                  <a:solidFill>
                    <a:schemeClr val="tx2">
                      <a:lumMod val="50000"/>
                    </a:schemeClr>
                  </a:solidFill>
                  <a:latin typeface="HY수평선B" panose="02030600000101010101" pitchFamily="18" charset="-127"/>
                  <a:ea typeface="HY수평선B" panose="02030600000101010101" pitchFamily="18" charset="-127"/>
                </a:rPr>
                <a:t>신청서  접수</a:t>
              </a:r>
              <a:endParaRPr lang="en-US" altLang="ko-KR" sz="900" spc="-150" dirty="0">
                <a:solidFill>
                  <a:schemeClr val="tx2">
                    <a:lumMod val="50000"/>
                  </a:schemeClr>
                </a:solidFill>
                <a:latin typeface="HY수평선B" panose="02030600000101010101" pitchFamily="18" charset="-127"/>
                <a:ea typeface="HY수평선B" panose="02030600000101010101" pitchFamily="18" charset="-127"/>
              </a:endParaRPr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2640556" y="7445661"/>
              <a:ext cx="792000" cy="36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900">
                  <a:latin typeface="HY강B" panose="02030600000101010101" pitchFamily="18" charset="-127"/>
                  <a:ea typeface="HY강B" panose="02030600000101010101" pitchFamily="18" charset="-127"/>
                </a:rPr>
                <a:t>디자이너</a:t>
              </a:r>
              <a:endParaRPr lang="en-US" altLang="ko-KR" sz="900">
                <a:latin typeface="HY강B" panose="02030600000101010101" pitchFamily="18" charset="-127"/>
                <a:ea typeface="HY강B" panose="02030600000101010101" pitchFamily="18" charset="-127"/>
              </a:endParaRPr>
            </a:p>
            <a:p>
              <a:pPr algn="ctr"/>
              <a:r>
                <a:rPr lang="ko-KR" altLang="en-US" sz="900">
                  <a:latin typeface="HY강B" panose="02030600000101010101" pitchFamily="18" charset="-127"/>
                  <a:ea typeface="HY강B" panose="02030600000101010101" pitchFamily="18" charset="-127"/>
                </a:rPr>
                <a:t>선정</a:t>
              </a:r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2640556" y="7828521"/>
              <a:ext cx="792000" cy="545045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900" spc="-150">
                  <a:solidFill>
                    <a:schemeClr val="tx2">
                      <a:lumMod val="50000"/>
                    </a:schemeClr>
                  </a:solidFill>
                  <a:latin typeface="HY수평선B" panose="02030600000101010101" pitchFamily="18" charset="-127"/>
                  <a:ea typeface="HY수평선B" panose="02030600000101010101" pitchFamily="18" charset="-127"/>
                </a:rPr>
                <a:t>신청 서 심사</a:t>
              </a:r>
              <a:endParaRPr lang="en-US" altLang="ko-KR" sz="900" spc="-150" dirty="0">
                <a:solidFill>
                  <a:schemeClr val="tx2">
                    <a:lumMod val="50000"/>
                  </a:schemeClr>
                </a:solidFill>
                <a:latin typeface="HY수평선B" panose="02030600000101010101" pitchFamily="18" charset="-127"/>
                <a:ea typeface="HY수평선B" panose="02030600000101010101" pitchFamily="18" charset="-127"/>
              </a:endParaRPr>
            </a:p>
            <a:p>
              <a:r>
                <a:rPr lang="ko-KR" altLang="en-US" sz="900" spc="-150" dirty="0">
                  <a:solidFill>
                    <a:schemeClr val="tx2">
                      <a:lumMod val="50000"/>
                    </a:schemeClr>
                  </a:solidFill>
                  <a:latin typeface="HY수평선B" panose="02030600000101010101" pitchFamily="18" charset="-127"/>
                  <a:ea typeface="HY수평선B" panose="02030600000101010101" pitchFamily="18" charset="-127"/>
                </a:rPr>
                <a:t>디자이너 선정</a:t>
              </a:r>
              <a:endParaRPr lang="en-US" altLang="ko-KR" sz="900" spc="-150" dirty="0">
                <a:solidFill>
                  <a:schemeClr val="tx2">
                    <a:lumMod val="50000"/>
                  </a:schemeClr>
                </a:solidFill>
                <a:latin typeface="HY수평선B" panose="02030600000101010101" pitchFamily="18" charset="-127"/>
                <a:ea typeface="HY수평선B" panose="02030600000101010101" pitchFamily="18" charset="-127"/>
              </a:endParaRPr>
            </a:p>
          </p:txBody>
        </p:sp>
        <p:sp>
          <p:nvSpPr>
            <p:cNvPr id="39" name="직사각형 38"/>
            <p:cNvSpPr/>
            <p:nvPr/>
          </p:nvSpPr>
          <p:spPr>
            <a:xfrm>
              <a:off x="3638897" y="7445661"/>
              <a:ext cx="792000" cy="36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900">
                  <a:latin typeface="HY강B" panose="02030600000101010101" pitchFamily="18" charset="-127"/>
                  <a:ea typeface="HY강B" panose="02030600000101010101" pitchFamily="18" charset="-127"/>
                </a:rPr>
                <a:t>협약 및</a:t>
              </a:r>
              <a:endParaRPr lang="en-US" altLang="ko-KR" sz="900">
                <a:latin typeface="HY강B" panose="02030600000101010101" pitchFamily="18" charset="-127"/>
                <a:ea typeface="HY강B" panose="02030600000101010101" pitchFamily="18" charset="-127"/>
              </a:endParaRPr>
            </a:p>
            <a:p>
              <a:pPr algn="ctr"/>
              <a:r>
                <a:rPr lang="ko-KR" altLang="en-US" sz="900">
                  <a:latin typeface="HY강B" panose="02030600000101010101" pitchFamily="18" charset="-127"/>
                  <a:ea typeface="HY강B" panose="02030600000101010101" pitchFamily="18" charset="-127"/>
                </a:rPr>
                <a:t>사업진행</a:t>
              </a:r>
            </a:p>
          </p:txBody>
        </p:sp>
        <p:sp>
          <p:nvSpPr>
            <p:cNvPr id="40" name="직사각형 39"/>
            <p:cNvSpPr/>
            <p:nvPr/>
          </p:nvSpPr>
          <p:spPr>
            <a:xfrm>
              <a:off x="3645024" y="7828519"/>
              <a:ext cx="792000" cy="545045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900" spc="-150" dirty="0">
                  <a:solidFill>
                    <a:schemeClr val="tx2">
                      <a:lumMod val="50000"/>
                    </a:schemeClr>
                  </a:solidFill>
                  <a:latin typeface="HY수평선B" panose="02030600000101010101" pitchFamily="18" charset="-127"/>
                  <a:ea typeface="HY수평선B" panose="02030600000101010101" pitchFamily="18" charset="-127"/>
                </a:rPr>
                <a:t>개별 협약진행</a:t>
              </a:r>
              <a:endParaRPr lang="en-US" altLang="ko-KR" sz="900" spc="-150" dirty="0">
                <a:solidFill>
                  <a:schemeClr val="tx2">
                    <a:lumMod val="50000"/>
                  </a:schemeClr>
                </a:solidFill>
                <a:latin typeface="HY수평선B" panose="02030600000101010101" pitchFamily="18" charset="-127"/>
                <a:ea typeface="HY수평선B" panose="02030600000101010101" pitchFamily="18" charset="-127"/>
              </a:endParaRPr>
            </a:p>
            <a:p>
              <a:r>
                <a:rPr lang="ko-KR" altLang="en-US" sz="900" spc="-150" dirty="0">
                  <a:solidFill>
                    <a:schemeClr val="tx2">
                      <a:lumMod val="50000"/>
                    </a:schemeClr>
                  </a:solidFill>
                  <a:latin typeface="HY수평선B" panose="02030600000101010101" pitchFamily="18" charset="-127"/>
                  <a:ea typeface="HY수평선B" panose="02030600000101010101" pitchFamily="18" charset="-127"/>
                </a:rPr>
                <a:t>소재기획</a:t>
              </a:r>
              <a:r>
                <a:rPr lang="en-US" altLang="ko-KR" sz="900" spc="-150" dirty="0">
                  <a:solidFill>
                    <a:schemeClr val="tx2">
                      <a:lumMod val="50000"/>
                    </a:schemeClr>
                  </a:solidFill>
                  <a:latin typeface="HY수평선B" panose="02030600000101010101" pitchFamily="18" charset="-127"/>
                  <a:ea typeface="HY수평선B" panose="02030600000101010101" pitchFamily="18" charset="-127"/>
                </a:rPr>
                <a:t>/</a:t>
              </a:r>
              <a:r>
                <a:rPr lang="ko-KR" altLang="en-US" sz="900" spc="-150" dirty="0">
                  <a:solidFill>
                    <a:schemeClr val="tx2">
                      <a:lumMod val="50000"/>
                    </a:schemeClr>
                  </a:solidFill>
                  <a:latin typeface="HY수평선B" panose="02030600000101010101" pitchFamily="18" charset="-127"/>
                  <a:ea typeface="HY수평선B" panose="02030600000101010101" pitchFamily="18" charset="-127"/>
                </a:rPr>
                <a:t>개발</a:t>
              </a:r>
              <a:endParaRPr lang="en-US" altLang="ko-KR" sz="900" spc="-150" dirty="0">
                <a:solidFill>
                  <a:schemeClr val="tx2">
                    <a:lumMod val="50000"/>
                  </a:schemeClr>
                </a:solidFill>
                <a:latin typeface="HY수평선B" panose="02030600000101010101" pitchFamily="18" charset="-127"/>
                <a:ea typeface="HY수평선B" panose="02030600000101010101" pitchFamily="18" charset="-127"/>
              </a:endParaRPr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4653136" y="7445661"/>
              <a:ext cx="792000" cy="36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900">
                  <a:latin typeface="HY강B" panose="02030600000101010101" pitchFamily="18" charset="-127"/>
                  <a:ea typeface="HY강B" panose="02030600000101010101" pitchFamily="18" charset="-127"/>
                </a:rPr>
                <a:t>의류디자인</a:t>
              </a:r>
              <a:endParaRPr lang="en-US" altLang="ko-KR" sz="900">
                <a:latin typeface="HY강B" panose="02030600000101010101" pitchFamily="18" charset="-127"/>
                <a:ea typeface="HY강B" panose="02030600000101010101" pitchFamily="18" charset="-127"/>
              </a:endParaRPr>
            </a:p>
            <a:p>
              <a:pPr algn="ctr"/>
              <a:r>
                <a:rPr lang="ko-KR" altLang="en-US" sz="900">
                  <a:latin typeface="HY강B" panose="02030600000101010101" pitchFamily="18" charset="-127"/>
                  <a:ea typeface="HY강B" panose="02030600000101010101" pitchFamily="18" charset="-127"/>
                </a:rPr>
                <a:t>및 홍보</a:t>
              </a:r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4653136" y="7828517"/>
              <a:ext cx="792000" cy="545045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900" spc="-150" dirty="0">
                  <a:solidFill>
                    <a:schemeClr val="tx2">
                      <a:lumMod val="50000"/>
                    </a:schemeClr>
                  </a:solidFill>
                  <a:latin typeface="HY수평선B" panose="02030600000101010101" pitchFamily="18" charset="-127"/>
                  <a:ea typeface="HY수평선B" panose="02030600000101010101" pitchFamily="18" charset="-127"/>
                </a:rPr>
                <a:t>의류 제작</a:t>
              </a:r>
              <a:endParaRPr lang="en-US" altLang="ko-KR" sz="900" spc="-150" dirty="0">
                <a:solidFill>
                  <a:schemeClr val="tx2">
                    <a:lumMod val="50000"/>
                  </a:schemeClr>
                </a:solidFill>
                <a:latin typeface="HY수평선B" panose="02030600000101010101" pitchFamily="18" charset="-127"/>
                <a:ea typeface="HY수평선B" panose="02030600000101010101" pitchFamily="18" charset="-127"/>
              </a:endParaRPr>
            </a:p>
            <a:p>
              <a:r>
                <a:rPr lang="ko-KR" altLang="en-US" sz="900" spc="-150" dirty="0">
                  <a:solidFill>
                    <a:schemeClr val="tx2">
                      <a:lumMod val="50000"/>
                    </a:schemeClr>
                  </a:solidFill>
                  <a:latin typeface="HY수평선B" panose="02030600000101010101" pitchFamily="18" charset="-127"/>
                  <a:ea typeface="HY수평선B" panose="02030600000101010101" pitchFamily="18" charset="-127"/>
                </a:rPr>
                <a:t>사진 화보</a:t>
              </a:r>
              <a:endParaRPr lang="en-US" altLang="ko-KR" sz="900" spc="-150" dirty="0">
                <a:solidFill>
                  <a:schemeClr val="tx2">
                    <a:lumMod val="50000"/>
                  </a:schemeClr>
                </a:solidFill>
                <a:latin typeface="HY수평선B" panose="02030600000101010101" pitchFamily="18" charset="-127"/>
                <a:ea typeface="HY수평선B" panose="02030600000101010101" pitchFamily="18" charset="-127"/>
              </a:endParaRPr>
            </a:p>
            <a:p>
              <a:r>
                <a:rPr lang="ko-KR" altLang="en-US" sz="900" spc="-150" dirty="0">
                  <a:solidFill>
                    <a:schemeClr val="tx2">
                      <a:lumMod val="50000"/>
                    </a:schemeClr>
                  </a:solidFill>
                  <a:latin typeface="HY수평선B" panose="02030600000101010101" pitchFamily="18" charset="-127"/>
                  <a:ea typeface="HY수평선B" panose="02030600000101010101" pitchFamily="18" charset="-127"/>
                </a:rPr>
                <a:t>온라인 홍보</a:t>
              </a:r>
              <a:endParaRPr lang="en-US" altLang="ko-KR" sz="900" spc="-150" dirty="0">
                <a:solidFill>
                  <a:schemeClr val="tx2">
                    <a:lumMod val="50000"/>
                  </a:schemeClr>
                </a:solidFill>
                <a:latin typeface="HY수평선B" panose="02030600000101010101" pitchFamily="18" charset="-127"/>
                <a:ea typeface="HY수평선B" panose="02030600000101010101" pitchFamily="18" charset="-127"/>
              </a:endParaRPr>
            </a:p>
          </p:txBody>
        </p:sp>
        <p:sp>
          <p:nvSpPr>
            <p:cNvPr id="43" name="직사각형 42"/>
            <p:cNvSpPr/>
            <p:nvPr/>
          </p:nvSpPr>
          <p:spPr>
            <a:xfrm>
              <a:off x="5661336" y="7445661"/>
              <a:ext cx="792000" cy="3600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900">
                  <a:latin typeface="HY강B" panose="02030600000101010101" pitchFamily="18" charset="-127"/>
                  <a:ea typeface="HY강B" panose="02030600000101010101" pitchFamily="18" charset="-127"/>
                </a:rPr>
                <a:t>전시회 및</a:t>
              </a:r>
              <a:endParaRPr lang="en-US" altLang="ko-KR" sz="900">
                <a:latin typeface="HY강B" panose="02030600000101010101" pitchFamily="18" charset="-127"/>
                <a:ea typeface="HY강B" panose="02030600000101010101" pitchFamily="18" charset="-127"/>
              </a:endParaRPr>
            </a:p>
            <a:p>
              <a:pPr algn="ctr"/>
              <a:r>
                <a:rPr lang="ko-KR" altLang="en-US" sz="900">
                  <a:latin typeface="HY강B" panose="02030600000101010101" pitchFamily="18" charset="-127"/>
                  <a:ea typeface="HY강B" panose="02030600000101010101" pitchFamily="18" charset="-127"/>
                </a:rPr>
                <a:t>패션쇼참가</a:t>
              </a:r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5661336" y="7828521"/>
              <a:ext cx="792000" cy="545045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900" spc="-150" dirty="0">
                  <a:solidFill>
                    <a:schemeClr val="tx2">
                      <a:lumMod val="50000"/>
                    </a:schemeClr>
                  </a:solidFill>
                  <a:latin typeface="HY수평선B" panose="02030600000101010101" pitchFamily="18" charset="-127"/>
                  <a:ea typeface="HY수평선B" panose="02030600000101010101" pitchFamily="18" charset="-127"/>
                </a:rPr>
                <a:t>전시회 참가</a:t>
              </a:r>
              <a:endParaRPr lang="en-US" altLang="ko-KR" sz="900" spc="-150" dirty="0">
                <a:solidFill>
                  <a:schemeClr val="tx2">
                    <a:lumMod val="50000"/>
                  </a:schemeClr>
                </a:solidFill>
                <a:latin typeface="HY수평선B" panose="02030600000101010101" pitchFamily="18" charset="-127"/>
                <a:ea typeface="HY수평선B" panose="02030600000101010101" pitchFamily="18" charset="-127"/>
              </a:endParaRPr>
            </a:p>
            <a:p>
              <a:r>
                <a:rPr lang="en-US" altLang="ko-KR" sz="900" spc="-150" dirty="0">
                  <a:solidFill>
                    <a:schemeClr val="tx2">
                      <a:lumMod val="50000"/>
                    </a:schemeClr>
                  </a:solidFill>
                  <a:latin typeface="HY수평선B" panose="02030600000101010101" pitchFamily="18" charset="-127"/>
                  <a:ea typeface="HY수평선B" panose="02030600000101010101" pitchFamily="18" charset="-127"/>
                </a:rPr>
                <a:t>   ((</a:t>
              </a:r>
              <a:r>
                <a:rPr lang="ko-KR" altLang="en-US" sz="900" spc="-150" dirty="0">
                  <a:solidFill>
                    <a:schemeClr val="tx2">
                      <a:lumMod val="50000"/>
                    </a:schemeClr>
                  </a:solidFill>
                  <a:latin typeface="HY수평선B" panose="02030600000101010101" pitchFamily="18" charset="-127"/>
                  <a:ea typeface="HY수평선B" panose="02030600000101010101" pitchFamily="18" charset="-127"/>
                </a:rPr>
                <a:t>국내외</a:t>
              </a:r>
              <a:r>
                <a:rPr lang="en-US" altLang="ko-KR" sz="900" spc="-150" dirty="0">
                  <a:solidFill>
                    <a:schemeClr val="tx2">
                      <a:lumMod val="50000"/>
                    </a:schemeClr>
                  </a:solidFill>
                  <a:latin typeface="HY수평선B" panose="02030600000101010101" pitchFamily="18" charset="-127"/>
                  <a:ea typeface="HY수평선B" panose="02030600000101010101" pitchFamily="18" charset="-127"/>
                </a:rPr>
                <a:t>)</a:t>
              </a:r>
            </a:p>
          </p:txBody>
        </p:sp>
        <p:sp>
          <p:nvSpPr>
            <p:cNvPr id="45" name="오른쪽 화살표 44"/>
            <p:cNvSpPr/>
            <p:nvPr/>
          </p:nvSpPr>
          <p:spPr>
            <a:xfrm>
              <a:off x="2466608" y="7624352"/>
              <a:ext cx="144000" cy="641025"/>
            </a:xfrm>
            <a:prstGeom prst="rightArrow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900" spc="-15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46" name="오른쪽 화살표 45"/>
            <p:cNvSpPr/>
            <p:nvPr/>
          </p:nvSpPr>
          <p:spPr>
            <a:xfrm>
              <a:off x="3474720" y="7617305"/>
              <a:ext cx="144000" cy="641025"/>
            </a:xfrm>
            <a:prstGeom prst="rightArrow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900" spc="-15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47" name="오른쪽 화살표 46"/>
            <p:cNvSpPr/>
            <p:nvPr/>
          </p:nvSpPr>
          <p:spPr>
            <a:xfrm>
              <a:off x="4482664" y="7617305"/>
              <a:ext cx="144000" cy="641025"/>
            </a:xfrm>
            <a:prstGeom prst="rightArrow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900" spc="-15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48" name="오른쪽 화살표 47"/>
            <p:cNvSpPr/>
            <p:nvPr/>
          </p:nvSpPr>
          <p:spPr>
            <a:xfrm>
              <a:off x="5478912" y="7617304"/>
              <a:ext cx="144000" cy="641025"/>
            </a:xfrm>
            <a:prstGeom prst="rightArrow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900" spc="-15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4895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</TotalTime>
  <Words>197</Words>
  <Application>Microsoft Office PowerPoint</Application>
  <PresentationFormat>화면 슬라이드 쇼(4:3)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HY강B</vt:lpstr>
      <vt:lpstr>HY수평선B</vt:lpstr>
      <vt:lpstr>HY울릉도M</vt:lpstr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KOTERI</dc:creator>
  <cp:lastModifiedBy>남철</cp:lastModifiedBy>
  <cp:revision>28</cp:revision>
  <cp:lastPrinted>2018-02-22T01:10:54Z</cp:lastPrinted>
  <dcterms:created xsi:type="dcterms:W3CDTF">2018-02-21T07:33:29Z</dcterms:created>
  <dcterms:modified xsi:type="dcterms:W3CDTF">2022-02-18T00:41:34Z</dcterms:modified>
</cp:coreProperties>
</file>